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png" ContentType="image/png"/>
  <Default Extension="svg" ContentType="image/svg+xml"/>
  <Default Extension="fntdata" ContentType="application/x-fontdata"/>
  <Default Extension="rels" ContentType="application/vnd.openxmlformats-package.relationshi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1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3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Nunito Semi Bold"/>
      <p:regular r:id="rId17"/>
    </p:embeddedFont>
    <p:embeddedFont>
      <p:font typeface="Nunito Semi Bold"/>
      <p:regular r:id="rId18"/>
    </p:embeddedFont>
    <p:embeddedFont>
      <p:font typeface="Nunito Semi Bold"/>
      <p:regular r:id="rId19"/>
    </p:embeddedFont>
    <p:embeddedFont>
      <p:font typeface="Nunito Semi Bold"/>
      <p:regular r:id="rId20"/>
    </p:embeddedFont>
    <p:embeddedFont>
      <p:font typeface="PT Sans"/>
      <p:regular r:id="rId21"/>
    </p:embeddedFont>
    <p:embeddedFont>
      <p:font typeface="PT Sans"/>
      <p:regular r:id="rId22"/>
    </p:embeddedFont>
    <p:embeddedFont>
      <p:font typeface="PT Sans"/>
      <p:regular r:id="rId23"/>
    </p:embeddedFont>
    <p:embeddedFont>
      <p:font typeface="PT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slide" Target="/ppt/slides/slide1.xml" Id="rId2" /><Relationship Type="http://schemas.openxmlformats.org/officeDocument/2006/relationships/slide" Target="/ppt/slides/slide2.xml" Id="rId3" /><Relationship Type="http://schemas.openxmlformats.org/officeDocument/2006/relationships/slide" Target="/ppt/slides/slide3.xml" Id="rId4" /><Relationship Type="http://schemas.openxmlformats.org/officeDocument/2006/relationships/slide" Target="/ppt/slides/slide4.xml" Id="rId5" /><Relationship Type="http://schemas.openxmlformats.org/officeDocument/2006/relationships/slide" Target="/ppt/slides/slide5.xml" Id="rId6" /><Relationship Type="http://schemas.openxmlformats.org/officeDocument/2006/relationships/slide" Target="/ppt/slides/slide6.xml" Id="rId7" /><Relationship Type="http://schemas.openxmlformats.org/officeDocument/2006/relationships/slide" Target="/ppt/slides/slide7.xml" Id="rId8" /><Relationship Type="http://schemas.openxmlformats.org/officeDocument/2006/relationships/slide" Target="/ppt/slides/slide8.xml" Id="rId9" /><Relationship Type="http://schemas.openxmlformats.org/officeDocument/2006/relationships/slide" Target="/ppt/slides/slide9.xml" Id="rId10" /><Relationship Type="http://schemas.openxmlformats.org/officeDocument/2006/relationships/slide" Target="/ppt/slides/slide10.xml" Id="rId11" /><Relationship Type="http://schemas.openxmlformats.org/officeDocument/2006/relationships/notesMaster" Target="/ppt/notesMasters/notesMaster1.xml" Id="rId12" /><Relationship Type="http://schemas.openxmlformats.org/officeDocument/2006/relationships/presProps" Target="/ppt/presProps.xml" Id="rId13" /><Relationship Type="http://schemas.openxmlformats.org/officeDocument/2006/relationships/viewProps" Target="/ppt/viewProps.xml" Id="rId14" /><Relationship Type="http://schemas.openxmlformats.org/officeDocument/2006/relationships/theme" Target="/ppt/theme/theme1.xml" Id="rId15" /><Relationship Type="http://schemas.openxmlformats.org/officeDocument/2006/relationships/tableStyles" Target="/ppt/tableStyles.xml" Id="rId16" /><Relationship Type="http://schemas.openxmlformats.org/officeDocument/2006/relationships/font" Target="/ppt/fonts/font1.fntdata" Id="rId17" /><Relationship Type="http://schemas.openxmlformats.org/officeDocument/2006/relationships/font" Target="/ppt/fonts/font2.fntdata" Id="rId18" /><Relationship Type="http://schemas.openxmlformats.org/officeDocument/2006/relationships/font" Target="/ppt/fonts/font3.fntdata" Id="rId19" /><Relationship Type="http://schemas.openxmlformats.org/officeDocument/2006/relationships/font" Target="/ppt/fonts/font4.fntdata" Id="rId20" /><Relationship Type="http://schemas.openxmlformats.org/officeDocument/2006/relationships/font" Target="/ppt/fonts/font5.fntdata" Id="rId21" /><Relationship Type="http://schemas.openxmlformats.org/officeDocument/2006/relationships/font" Target="/ppt/fonts/font6.fntdata" Id="rId22" /><Relationship Type="http://schemas.openxmlformats.org/officeDocument/2006/relationships/font" Target="/ppt/fonts/font7.fntdata" Id="rId23" /><Relationship Type="http://schemas.openxmlformats.org/officeDocument/2006/relationships/font" Target="/ppt/fonts/font8.fntdata" Id="rId24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1.xml" Id="rId2" /></Relationships>
</file>

<file path=ppt/notesSlides/_rels/notesSlide10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10.xml" Id="rId2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2.xml" Id="rId2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3.xml" Id="rId2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4.xml" Id="rId2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5.xml" Id="rId2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6.xml" Id="rId2" /></Relationships>
</file>

<file path=ppt/notesSlides/_rels/notesSlide7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7.xml" Id="rId2" /></Relationships>
</file>

<file path=ppt/notesSlides/_rels/notesSlide8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8.xml" Id="rId2" /></Relationships>
</file>

<file path=ppt/notesSlides/_rels/notesSlide9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9.xml" Id="rId2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0.xml.rels>&#65279;<?xml version="1.0" encoding="utf-8"?><Relationships xmlns="http://schemas.openxmlformats.org/package/2006/relationships"><Relationship Type="http://schemas.openxmlformats.org/officeDocument/2006/relationships/image" Target="/ppt/media/image-1010-1.png" Id="rId1" /><Relationship Type="http://schemas.openxmlformats.org/officeDocument/2006/relationships/image" Target="/ppt/media/image-1010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11.xml.rels>&#65279;<?xml version="1.0" encoding="utf-8"?><Relationships xmlns="http://schemas.openxmlformats.org/package/2006/relationships"><Relationship Type="http://schemas.openxmlformats.org/officeDocument/2006/relationships/image" Target="/ppt/media/image-1011-1.png" Id="rId1" /><Relationship Type="http://schemas.openxmlformats.org/officeDocument/2006/relationships/image" Target="/ppt/media/image-1011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image" Target="/ppt/media/image-1002-1.png" Id="rId1" /><Relationship Type="http://schemas.openxmlformats.org/officeDocument/2006/relationships/image" Target="/ppt/media/image-1002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image" Target="/ppt/media/image-1003-1.png" Id="rId1" /><Relationship Type="http://schemas.openxmlformats.org/officeDocument/2006/relationships/image" Target="/ppt/media/image-1003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image" Target="/ppt/media/image-1004-1.png" Id="rId1" /><Relationship Type="http://schemas.openxmlformats.org/officeDocument/2006/relationships/image" Target="/ppt/media/image-1004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image" Target="/ppt/media/image-1005-1.png" Id="rId1" /><Relationship Type="http://schemas.openxmlformats.org/officeDocument/2006/relationships/image" Target="/ppt/media/image-1005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image" Target="/ppt/media/image-1006-1.png" Id="rId1" /><Relationship Type="http://schemas.openxmlformats.org/officeDocument/2006/relationships/image" Target="/ppt/media/image-1006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image" Target="/ppt/media/image-1007-1.png" Id="rId1" /><Relationship Type="http://schemas.openxmlformats.org/officeDocument/2006/relationships/image" Target="/ppt/media/image-1007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image" Target="/ppt/media/image-1008-1.png" Id="rId1" /><Relationship Type="http://schemas.openxmlformats.org/officeDocument/2006/relationships/image" Target="/ppt/media/image-1008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image" Target="/ppt/media/image-1009-1.png" Id="rId1" /><Relationship Type="http://schemas.openxmlformats.org/officeDocument/2006/relationships/image" Target="/ppt/media/image-1009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4.xml" Id="rId4" /><Relationship Type="http://schemas.openxmlformats.org/officeDocument/2006/relationships/slideLayout" Target="/ppt/slideLayouts/slideLayout5.xml" Id="rId5" /><Relationship Type="http://schemas.openxmlformats.org/officeDocument/2006/relationships/slideLayout" Target="/ppt/slideLayouts/slideLayout6.xml" Id="rId6" /><Relationship Type="http://schemas.openxmlformats.org/officeDocument/2006/relationships/slideLayout" Target="/ppt/slideLayouts/slideLayout7.xml" Id="rId7" /><Relationship Type="http://schemas.openxmlformats.org/officeDocument/2006/relationships/slideLayout" Target="/ppt/slideLayouts/slideLayout8.xml" Id="rId8" /><Relationship Type="http://schemas.openxmlformats.org/officeDocument/2006/relationships/slideLayout" Target="/ppt/slideLayouts/slideLayout9.xml" Id="rId9" /><Relationship Type="http://schemas.openxmlformats.org/officeDocument/2006/relationships/slideLayout" Target="/ppt/slideLayouts/slideLayout10.xml" Id="rId10" /><Relationship Type="http://schemas.openxmlformats.org/officeDocument/2006/relationships/slideLayout" Target="/ppt/slideLayouts/slideLayout11.xml" Id="rId11" /><Relationship Type="http://schemas.openxmlformats.org/officeDocument/2006/relationships/theme" Target="/ppt/theme/theme1.xml" Id="rId12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-1-1.png" Id="rId1" /><Relationship Type="http://schemas.openxmlformats.org/officeDocument/2006/relationships/slideLayout" Target="/ppt/slideLayouts/slideLayout2.xml" Id="rId2" /><Relationship Type="http://schemas.openxmlformats.org/officeDocument/2006/relationships/notesSlide" Target="/ppt/notesSlides/notesSlide1.xml" Id="rId3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image" Target="/ppt/media/image-10-1.png" Id="rId1" /><Relationship Type="http://schemas.openxmlformats.org/officeDocument/2006/relationships/image" Target="/ppt/media/image-10-2.png" Id="rId2" /><Relationship Type="http://schemas.openxmlformats.org/officeDocument/2006/relationships/image" Target="/ppt/media/image-10-3.png" Id="rId3" /><Relationship Type="http://schemas.openxmlformats.org/officeDocument/2006/relationships/slideLayout" Target="/ppt/slideLayouts/slideLayout11.xml" Id="rId4" /><Relationship Type="http://schemas.openxmlformats.org/officeDocument/2006/relationships/notesSlide" Target="/ppt/notesSlides/notesSlide10.xml" Id="rId5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-2-1.png" Id="rId1" /><Relationship Type="http://schemas.openxmlformats.org/officeDocument/2006/relationships/slideLayout" Target="/ppt/slideLayouts/slideLayout3.xml" Id="rId2" /><Relationship Type="http://schemas.openxmlformats.org/officeDocument/2006/relationships/notesSlide" Target="/ppt/notesSlides/notesSlide2.xml" Id="rId3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-3-1.png" Id="rId1" /><Relationship Type="http://schemas.openxmlformats.org/officeDocument/2006/relationships/image" Target="/ppt/media/image-3-2.png" Id="rId2" /><Relationship Type="http://schemas.openxmlformats.org/officeDocument/2006/relationships/image" Target="/ppt/media/image-3-3.svg" Id="rId3" /><Relationship Type="http://schemas.openxmlformats.org/officeDocument/2006/relationships/image" Target="/ppt/media/image-3-4.png" Id="rId4" /><Relationship Type="http://schemas.openxmlformats.org/officeDocument/2006/relationships/image" Target="/ppt/media/image-3-5.svg" Id="rId5" /><Relationship Type="http://schemas.openxmlformats.org/officeDocument/2006/relationships/image" Target="/ppt/media/image-3-6.png" Id="rId6" /><Relationship Type="http://schemas.openxmlformats.org/officeDocument/2006/relationships/image" Target="/ppt/media/image-3-7.svg" Id="rId7" /><Relationship Type="http://schemas.openxmlformats.org/officeDocument/2006/relationships/slideLayout" Target="/ppt/slideLayouts/slideLayout4.xml" Id="rId8" /><Relationship Type="http://schemas.openxmlformats.org/officeDocument/2006/relationships/notesSlide" Target="/ppt/notesSlides/notesSlide3.xml" Id="rId9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-4-1.png" Id="rId1" /><Relationship Type="http://schemas.openxmlformats.org/officeDocument/2006/relationships/slideLayout" Target="/ppt/slideLayouts/slideLayout5.xml" Id="rId2" /><Relationship Type="http://schemas.openxmlformats.org/officeDocument/2006/relationships/notesSlide" Target="/ppt/notesSlides/notesSlide4.xml" Id="rId3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-5-1.png" Id="rId1" /><Relationship Type="http://schemas.openxmlformats.org/officeDocument/2006/relationships/image" Target="/ppt/media/image-5-2.png" Id="rId2" /><Relationship Type="http://schemas.openxmlformats.org/officeDocument/2006/relationships/image" Target="/ppt/media/image-5-3.png" Id="rId3" /><Relationship Type="http://schemas.openxmlformats.org/officeDocument/2006/relationships/image" Target="/ppt/media/image-5-4.png" Id="rId4" /><Relationship Type="http://schemas.openxmlformats.org/officeDocument/2006/relationships/image" Target="/ppt/media/image-5-5.png" Id="rId5" /><Relationship Type="http://schemas.openxmlformats.org/officeDocument/2006/relationships/image" Target="/ppt/media/image-5-6.png" Id="rId6" /><Relationship Type="http://schemas.openxmlformats.org/officeDocument/2006/relationships/slideLayout" Target="/ppt/slideLayouts/slideLayout6.xml" Id="rId7" /><Relationship Type="http://schemas.openxmlformats.org/officeDocument/2006/relationships/notesSlide" Target="/ppt/notesSlides/notesSlide5.xml" Id="rId8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-6-1.png" Id="rId1" /><Relationship Type="http://schemas.openxmlformats.org/officeDocument/2006/relationships/slideLayout" Target="/ppt/slideLayouts/slideLayout7.xml" Id="rId2" /><Relationship Type="http://schemas.openxmlformats.org/officeDocument/2006/relationships/notesSlide" Target="/ppt/notesSlides/notesSlide6.xml" Id="rId3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-7-1.png" Id="rId1" /><Relationship Type="http://schemas.openxmlformats.org/officeDocument/2006/relationships/slideLayout" Target="/ppt/slideLayouts/slideLayout8.xml" Id="rId2" /><Relationship Type="http://schemas.openxmlformats.org/officeDocument/2006/relationships/notesSlide" Target="/ppt/notesSlides/notesSlide7.xml" Id="rId3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-8-1.png" Id="rId1" /><Relationship Type="http://schemas.openxmlformats.org/officeDocument/2006/relationships/image" Target="/ppt/media/image-8-2.png" Id="rId2" /><Relationship Type="http://schemas.openxmlformats.org/officeDocument/2006/relationships/slideLayout" Target="/ppt/slideLayouts/slideLayout9.xml" Id="rId3" /><Relationship Type="http://schemas.openxmlformats.org/officeDocument/2006/relationships/notesSlide" Target="/ppt/notesSlides/notesSlide8.xml" Id="rId4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-9-1.png" Id="rId1" /><Relationship Type="http://schemas.openxmlformats.org/officeDocument/2006/relationships/slideLayout" Target="/ppt/slideLayouts/slideLayout10.xml" Id="rId2" /><Relationship Type="http://schemas.openxmlformats.org/officeDocument/2006/relationships/notesSlide" Target="/ppt/notesSlides/notesSlide9.xml" Id="rId3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5676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Autonomous Predictive Maintenance System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2376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Agentic AI for proactive service scheduling and manufacturing feedback — a secure, end-to-end solution for automotive OEMs and service networks in India.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1530" y="669369"/>
            <a:ext cx="6082546" cy="545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8. Security, Impact &amp; Roadmap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1459706" y="3170992"/>
            <a:ext cx="2851904" cy="579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550"/>
              </a:lnSpc>
              <a:buNone/>
            </a:pPr>
            <a:r>
              <a:rPr lang="en-US" sz="4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80%</a:t>
            </a:r>
            <a:endParaRPr lang="en-US" sz="4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6810" y="1721882"/>
            <a:ext cx="3477935" cy="34779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11530" y="5482233"/>
            <a:ext cx="4148614" cy="7300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Estimated reduction in unplanned downtime for high-risk vehicles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5889069" y="3170992"/>
            <a:ext cx="2851904" cy="579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550"/>
              </a:lnSpc>
              <a:buNone/>
            </a:pPr>
            <a:r>
              <a:rPr lang="en-US" sz="4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30%</a:t>
            </a:r>
            <a:endParaRPr lang="en-US" sz="45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173" y="1721882"/>
            <a:ext cx="3477935" cy="347793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40774" y="5482233"/>
            <a:ext cx="4148733" cy="7300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Average increase in service center throughput after automation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10318433" y="3170992"/>
            <a:ext cx="2851904" cy="579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550"/>
              </a:lnSpc>
              <a:buNone/>
            </a:pPr>
            <a:r>
              <a:rPr lang="en-US" sz="4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65%</a:t>
            </a:r>
            <a:endParaRPr lang="en-US" sz="45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5536" y="1721882"/>
            <a:ext cx="3477935" cy="347793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0137" y="5482233"/>
            <a:ext cx="4148733" cy="7300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Field-to-manufacturing defect correlation accuracy (pilot)</a:t>
            </a:r>
            <a:endParaRPr lang="en-US" sz="1800" dirty="0"/>
          </a:p>
        </p:txBody>
      </p:sp>
      <p:sp>
        <p:nvSpPr>
          <p:cNvPr id="12" name="Text 7"/>
          <p:cNvSpPr/>
          <p:nvPr/>
        </p:nvSpPr>
        <p:spPr>
          <a:xfrm>
            <a:off x="811530" y="6464975"/>
            <a:ext cx="13007340" cy="10951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Next steps: productionize ML failure models, enable real-time telematics streaming, deploy post-service feedback agent, and evolve UEBA with ML-based anomaly scoring. Business outcomes: fewer breakdowns, higher retention, optimized workshop utilization, and improved product quality — securely.</a:t>
            </a:r>
            <a:endParaRPr lang="en-US" sz="1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45525"/>
            <a:ext cx="7468553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1. The Problem: Reactive Service Model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837724" y="2831068"/>
            <a:ext cx="2329934" cy="4053007"/>
          </a:xfrm>
          <a:prstGeom prst="roundRect">
            <a:avLst>
              <a:gd name="adj" fmla="val 15411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99899" y="3093244"/>
            <a:ext cx="18055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Customer Pain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99899" y="3940731"/>
            <a:ext cx="1805583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Visits only after failure → inconvenience, lost mobility, brand dissatisfaction.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3406973" y="2831068"/>
            <a:ext cx="2329934" cy="4053007"/>
          </a:xfrm>
          <a:prstGeom prst="roundRect">
            <a:avLst>
              <a:gd name="adj" fmla="val 15411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3669149" y="3093244"/>
            <a:ext cx="18055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Operational Strain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669149" y="3940731"/>
            <a:ext cx="1805583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Service center overload and inefficient slot utilization → higher turnaround times.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5976223" y="2831068"/>
            <a:ext cx="2329934" cy="4053007"/>
          </a:xfrm>
          <a:prstGeom prst="roundRect">
            <a:avLst>
              <a:gd name="adj" fmla="val 15411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238399" y="3093244"/>
            <a:ext cx="18055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Manufacturing Blind Spots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238399" y="3940731"/>
            <a:ext cx="180558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Recurring defects not tied quickly to production root causes → repeat failures.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7702" y="1005721"/>
            <a:ext cx="3591401" cy="448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2. Solution Snapshot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667702" y="1682591"/>
            <a:ext cx="7808595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Agentic AI web platform where a Master Agent orchestrates Worker Agents to monitor vehicle health, predict failures, engage customers (voice), autonomously schedule service, and feed manufacturing insights — all protected by UEBA-based security.</a:t>
            </a:r>
            <a:endParaRPr lang="en-US" sz="15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7702" y="2676525"/>
            <a:ext cx="476964" cy="47696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67702" y="3343513"/>
            <a:ext cx="2244566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Master Agent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67702" y="3715226"/>
            <a:ext cx="7808595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Central orchestration, policy enforcement, UEBA checks.</a:t>
            </a:r>
            <a:endParaRPr lang="en-US" sz="15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702" y="4293632"/>
            <a:ext cx="476964" cy="47696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67702" y="4960620"/>
            <a:ext cx="2244566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Worker Agents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667702" y="5332333"/>
            <a:ext cx="7808595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Diagnosis, scheduling, engagement, analytics, manufacturing feedback.</a:t>
            </a:r>
            <a:endParaRPr lang="en-US" sz="15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7702" y="5910739"/>
            <a:ext cx="476964" cy="47696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67702" y="6577727"/>
            <a:ext cx="2244566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Security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667702" y="6949440"/>
            <a:ext cx="7808595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UEBA logging, anomaly detection, agent-level risk scoring.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5697" y="640913"/>
            <a:ext cx="6904911" cy="548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3. System Architecture (high level)</a:t>
            </a:r>
            <a:endParaRPr lang="en-US" sz="3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5697" y="1784866"/>
            <a:ext cx="4179927" cy="55731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71887" y="3321844"/>
            <a:ext cx="2741890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Technology Stack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5571887" y="3891320"/>
            <a:ext cx="8250317" cy="2077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Frontend: React.js dashboard with real-time telemetry &amp; voice (SpeechSynthesis API)</a:t>
            </a:r>
            <a:endParaRPr lang="en-US" sz="180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Backend: Node.js + Express; Master Agent orchestrator</a:t>
            </a:r>
            <a:endParaRPr lang="en-US" sz="180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Worker Agents: Modular microservices for diagnosis, scheduling, engagement</a:t>
            </a:r>
            <a:endParaRPr lang="en-US" sz="180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DB: PostgreSQL for telemetry, bookings, CAPA records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92279" y="1684377"/>
            <a:ext cx="5453658" cy="450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4. Agent Roles &amp; Responsibilities</a:t>
            </a:r>
            <a:endParaRPr lang="en-US" sz="2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2279" y="2442091"/>
            <a:ext cx="652820" cy="81593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36790" y="2442091"/>
            <a:ext cx="2123123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Master Agent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936790" y="2815947"/>
            <a:ext cx="2123123" cy="1380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Orchestrates workers, initiates customer contact, enforces UEBA policies and risk thresholds.</a:t>
            </a:r>
            <a:endParaRPr lang="en-US" sz="15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603" y="2442091"/>
            <a:ext cx="652820" cy="81593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096113" y="2442091"/>
            <a:ext cx="2123123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Analysis Agent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5096113" y="2815947"/>
            <a:ext cx="2123123" cy="1104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Aggregates telematics, computes risk scores, flags anomalies for further diagnosis.</a:t>
            </a:r>
            <a:endParaRPr lang="en-US" sz="15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926" y="2442091"/>
            <a:ext cx="652820" cy="81593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255437" y="2442091"/>
            <a:ext cx="2123123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Diagnosis Agent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8255437" y="2815947"/>
            <a:ext cx="2123123" cy="1380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Interprets sensor signatures (engine temp, battery, brake wear) and recommends severity and actions.</a:t>
            </a:r>
            <a:endParaRPr lang="en-US" sz="15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0250" y="2442091"/>
            <a:ext cx="652820" cy="81593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414760" y="2442091"/>
            <a:ext cx="2123242" cy="5636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Customer Engagement Agent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11414760" y="3097768"/>
            <a:ext cx="2123242" cy="1104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Generates personalised voice dialogue, explains risks and benefits, captures consent.</a:t>
            </a:r>
            <a:endParaRPr lang="en-US" sz="15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279" y="4509016"/>
            <a:ext cx="652820" cy="81593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36790" y="4509016"/>
            <a:ext cx="2123123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Scheduling Agent</a:t>
            </a:r>
            <a:endParaRPr lang="en-US" sz="1750" dirty="0"/>
          </a:p>
        </p:txBody>
      </p:sp>
      <p:sp>
        <p:nvSpPr>
          <p:cNvPr id="17" name="Text 10"/>
          <p:cNvSpPr/>
          <p:nvPr/>
        </p:nvSpPr>
        <p:spPr>
          <a:xfrm>
            <a:off x="1936790" y="4882872"/>
            <a:ext cx="2123123" cy="1104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Fetches available slots, suggests top 3, auto-books and syncs with workshop systems.</a:t>
            </a:r>
            <a:endParaRPr lang="en-US" sz="150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1603" y="4509016"/>
            <a:ext cx="652820" cy="81593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5096113" y="4509016"/>
            <a:ext cx="2123123" cy="5636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Manufacturing Insights Module</a:t>
            </a:r>
            <a:endParaRPr lang="en-US" sz="1750" dirty="0"/>
          </a:p>
        </p:txBody>
      </p:sp>
      <p:sp>
        <p:nvSpPr>
          <p:cNvPr id="20" name="Text 12"/>
          <p:cNvSpPr/>
          <p:nvPr/>
        </p:nvSpPr>
        <p:spPr>
          <a:xfrm>
            <a:off x="5096113" y="5164693"/>
            <a:ext cx="2123123" cy="1380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Correlates field failures with CAPA/RCA data to identify recurring defects and recommend design/process fixes.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753666"/>
            <a:ext cx="12954952" cy="56869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35355" y="4825572"/>
            <a:ext cx="2270893" cy="330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Telemetry</a:t>
            </a:r>
            <a:endParaRPr lang="en-US" sz="2050" dirty="0"/>
          </a:p>
        </p:txBody>
      </p:sp>
      <p:sp>
        <p:nvSpPr>
          <p:cNvPr id="4" name="Text 1"/>
          <p:cNvSpPr/>
          <p:nvPr/>
        </p:nvSpPr>
        <p:spPr>
          <a:xfrm>
            <a:off x="3035355" y="5255459"/>
            <a:ext cx="2270893" cy="561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Ingest raw sensor signals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9411324" y="4738231"/>
            <a:ext cx="2270893" cy="330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Engage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411324" y="5168117"/>
            <a:ext cx="2270893" cy="561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Contact customer and book service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42055" y="1350022"/>
            <a:ext cx="2270893" cy="330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Diagnosis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6242055" y="1779909"/>
            <a:ext cx="2270893" cy="561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Score risk and identify faults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37724" y="6709767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flow shows how raw telematics turn into prioritized actions: data ingestion → automated diagnosis and risk classification → voice-based customer outreach → autonomous booking. This reduces lead time to repair and lowers downtime.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61430"/>
            <a:ext cx="6462474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5. Predictive Maintenance Logic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837724" y="1883688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01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2260044"/>
            <a:ext cx="3614618" cy="30480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6" name="Text 3"/>
          <p:cNvSpPr/>
          <p:nvPr/>
        </p:nvSpPr>
        <p:spPr>
          <a:xfrm>
            <a:off x="837724" y="244066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Input Signals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837724" y="2936200"/>
            <a:ext cx="361461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Engine temperature, battery state-of-charge, brake pad wear, vibration, mileage and historical repair logs.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4691658" y="1883688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02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4691658" y="2260044"/>
            <a:ext cx="3614618" cy="30480"/>
          </a:xfrm>
          <a:prstGeom prst="rect">
            <a:avLst/>
          </a:prstGeom>
          <a:solidFill>
            <a:srgbClr val="D7425E"/>
          </a:solidFill>
          <a:ln/>
        </p:spPr>
      </p:sp>
      <p:sp>
        <p:nvSpPr>
          <p:cNvPr id="10" name="Text 7"/>
          <p:cNvSpPr/>
          <p:nvPr/>
        </p:nvSpPr>
        <p:spPr>
          <a:xfrm>
            <a:off x="4691658" y="244066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Risk Scoring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691658" y="2936200"/>
            <a:ext cx="3614618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Rule + ML hybrid: thresholds (e.g., Engine &gt;105°C, Battery &lt;30%, Brake wear &gt;80%) with probabilistic failure scores (LOW → CRITICAL).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837724" y="5270063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03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837724" y="5646420"/>
            <a:ext cx="7468553" cy="30480"/>
          </a:xfrm>
          <a:prstGeom prst="rect">
            <a:avLst/>
          </a:prstGeom>
          <a:solidFill>
            <a:srgbClr val="DD785E"/>
          </a:solidFill>
          <a:ln/>
        </p:spPr>
      </p:sp>
      <p:sp>
        <p:nvSpPr>
          <p:cNvPr id="14" name="Text 11"/>
          <p:cNvSpPr/>
          <p:nvPr/>
        </p:nvSpPr>
        <p:spPr>
          <a:xfrm>
            <a:off x="837724" y="58270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Action Mapping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37724" y="6322576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Each risk tier maps to recommended service windows, urgency labels, and possible parts needed — surfaced to scheduling and parts logistics.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79721"/>
            <a:ext cx="7468553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6. Voice-Based Customer Engagement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837724" y="3065264"/>
            <a:ext cx="746855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Personalised, context-aware dialogues guide the customer through: greeting, problem explanation, consequence of delay, benefits of prompt service, and booking confirmation. Voice playback increases clarity and conversion; options allow confirm or defer. Conversation logs feed analytics for tone and conversion optimization.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249585"/>
            <a:ext cx="7468553" cy="1400175"/>
          </a:xfrm>
          <a:prstGeom prst="roundRect">
            <a:avLst>
              <a:gd name="adj" fmla="val 25645"/>
            </a:avLst>
          </a:prstGeom>
          <a:solidFill>
            <a:srgbClr val="483304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39" y="5613559"/>
            <a:ext cx="299204" cy="23931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15559" y="5548670"/>
            <a:ext cx="645140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 local language fallbacks and regional accents to improve acceptance across India.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9738" y="1072277"/>
            <a:ext cx="10099119" cy="510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7. Autonomous Scheduling &amp; Manufacturing Feedback</a:t>
            </a:r>
            <a:endParaRPr lang="en-US" sz="3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738" y="3928705"/>
            <a:ext cx="976789" cy="6036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82510" y="3928705"/>
            <a:ext cx="2553772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Auto Scheduling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1982510" y="4444722"/>
            <a:ext cx="7113865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Top-3 slot suggestions, instant booking, calendar sync, technician and bay allocation — reduces coordination time and idle capacity.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9633585" y="2099548"/>
            <a:ext cx="4244578" cy="2319814"/>
          </a:xfrm>
          <a:prstGeom prst="roundRect">
            <a:avLst>
              <a:gd name="adj" fmla="val 14036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873496" y="2339459"/>
            <a:ext cx="2855238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Manufacturing Feedback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9873496" y="2855476"/>
            <a:ext cx="3764756" cy="1323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Automated CAPA linkage: component → root cause → corrective action → recurrence frequency. Prioritises high-impact defects for engineering review.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9633585" y="4616172"/>
            <a:ext cx="4244578" cy="2319814"/>
          </a:xfrm>
          <a:prstGeom prst="roundRect">
            <a:avLst>
              <a:gd name="adj" fmla="val 14036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9873496" y="4856083"/>
            <a:ext cx="2553772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Closed Loop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9873496" y="5372100"/>
            <a:ext cx="3764756" cy="1323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Field failure patterns trigger manufacturing alerts and suggested design/process improvements to reduce repeat failures.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2026-02-25T15:19:37Z</dcterms:created>
  <dcterms:modified xsi:type="dcterms:W3CDTF">2026-02-25T15:19:37Z</dcterms:modified>
</cp:coreProperties>
</file>